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53" r:id="rId15"/>
    <p:sldId id="2076138238" r:id="rId16"/>
    <p:sldId id="2076138239" r:id="rId17"/>
    <p:sldId id="2076138240" r:id="rId18"/>
    <p:sldId id="2076138254" r:id="rId19"/>
    <p:sldId id="2076138241" r:id="rId20"/>
    <p:sldId id="2076138242" r:id="rId21"/>
    <p:sldId id="2076138243" r:id="rId22"/>
    <p:sldId id="2076138244" r:id="rId23"/>
    <p:sldId id="2076138245" r:id="rId24"/>
    <p:sldId id="2076138262" r:id="rId25"/>
    <p:sldId id="2076138252" r:id="rId26"/>
    <p:sldId id="2076138246" r:id="rId27"/>
    <p:sldId id="2076138247" r:id="rId28"/>
    <p:sldId id="2076138248" r:id="rId29"/>
    <p:sldId id="2076138249" r:id="rId30"/>
    <p:sldId id="2076138251" r:id="rId31"/>
    <p:sldId id="2076138255" r:id="rId32"/>
    <p:sldId id="2076138263" r:id="rId33"/>
    <p:sldId id="2076138256" r:id="rId34"/>
    <p:sldId id="2076138257" r:id="rId35"/>
    <p:sldId id="2076138258" r:id="rId36"/>
    <p:sldId id="2076138260" r:id="rId37"/>
    <p:sldId id="2076138261" r:id="rId38"/>
    <p:sldId id="2076138259" r:id="rId39"/>
    <p:sldId id="207613826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11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jgrapht.org/"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Cosmos DB – </a:t>
            </a:r>
            <a:r>
              <a:rPr lang="en-US" b="1" i="0" dirty="0" err="1">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3" name="Picture 2" descr="A picture containing text, clock&#10;&#10;Description automatically generated">
            <a:extLst>
              <a:ext uri="{FF2B5EF4-FFF2-40B4-BE49-F238E27FC236}">
                <a16:creationId xmlns:a16="http://schemas.microsoft.com/office/drawing/2014/main" id="{63B2D0E1-3384-32FA-7E3B-C795CB24C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4605" y="4955461"/>
            <a:ext cx="1133610" cy="1077292"/>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Cosmos DB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a:t>
            </a:r>
            <a:r>
              <a:rPr lang="en-US" sz="1800" b="1" dirty="0">
                <a:cs typeface="Segoe UI"/>
              </a:rPr>
              <a:t>Triples</a:t>
            </a:r>
            <a:r>
              <a:rPr lang="en-US" sz="1800" dirty="0">
                <a:cs typeface="Segoe UI"/>
              </a:rPr>
              <a:t> and </a:t>
            </a:r>
            <a:r>
              <a:rPr lang="en-US" sz="1800" b="1" dirty="0">
                <a:cs typeface="Segoe UI"/>
              </a:rPr>
              <a:t>Seed Data </a:t>
            </a:r>
            <a:r>
              <a:rPr lang="en-US" sz="1800" dirty="0">
                <a:cs typeface="Segoe UI"/>
              </a:rPr>
              <a:t>(see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Cosmos DB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a:cs typeface="Segoe UI"/>
              </a:rPr>
              <a:t>Cosmos DB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a:cs typeface="Segoe UI"/>
              </a:rPr>
              <a:t>Cosmos DB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Cosmos DB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 v2:  Java Graph Libraries, intern() Strings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83272" y="156029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A mature widely-used in-memory graph Java library</a:t>
            </a:r>
          </a:p>
          <a:p>
            <a:pPr marL="742933" lvl="1" indent="-285750">
              <a:buFont typeface="Arial" panose="020B0604020202020204" pitchFamily="34" charset="0"/>
              <a:buChar char="•"/>
            </a:pPr>
            <a:r>
              <a:rPr lang="en-US" sz="1800" dirty="0">
                <a:cs typeface="Segoe UI"/>
              </a:rPr>
              <a:t>Implements many graph algorithms so you don’t have to</a:t>
            </a:r>
          </a:p>
          <a:p>
            <a:pPr marL="1200117" lvl="2" indent="-285750">
              <a:buFont typeface="Arial" panose="020B0604020202020204" pitchFamily="34" charset="0"/>
              <a:buChar char="•"/>
            </a:pPr>
            <a:r>
              <a:rPr lang="en-US" sz="1800" dirty="0">
                <a:cs typeface="Segoe UI"/>
              </a:rPr>
              <a:t>Page Rank</a:t>
            </a:r>
          </a:p>
          <a:p>
            <a:pPr marL="1200117" lvl="2" indent="-285750">
              <a:buFont typeface="Arial" panose="020B0604020202020204" pitchFamily="34" charset="0"/>
              <a:buChar char="•"/>
            </a:pPr>
            <a:r>
              <a:rPr lang="en-US" sz="1800" dirty="0">
                <a:cs typeface="Segoe UI"/>
              </a:rPr>
              <a:t>Katz Centrality</a:t>
            </a:r>
          </a:p>
          <a:p>
            <a:pPr marL="1200117" lvl="2" indent="-285750">
              <a:buFont typeface="Arial" panose="020B0604020202020204" pitchFamily="34" charset="0"/>
              <a:buChar char="•"/>
            </a:pPr>
            <a:r>
              <a:rPr lang="en-US" sz="1800" dirty="0">
                <a:cs typeface="Segoe UI"/>
              </a:rPr>
              <a:t>Dijkstra Shortest Path</a:t>
            </a:r>
          </a:p>
          <a:p>
            <a:pPr marL="1200117" lvl="2" indent="-285750">
              <a:buFont typeface="Arial" panose="020B0604020202020204" pitchFamily="34" charset="0"/>
              <a:buChar char="•"/>
            </a:pPr>
            <a:r>
              <a:rPr lang="en-US" sz="1800" dirty="0">
                <a:cs typeface="Segoe UI"/>
              </a:rPr>
              <a:t>Others</a:t>
            </a:r>
          </a:p>
          <a:p>
            <a:pPr marL="742933" lvl="1" indent="-285750">
              <a:buFont typeface="Arial" panose="020B0604020202020204" pitchFamily="34" charset="0"/>
              <a:buChar char="•"/>
            </a:pPr>
            <a:r>
              <a:rPr lang="en-US" sz="1800" dirty="0">
                <a:cs typeface="Segoe UI"/>
                <a:hlinkClick r:id="rId2"/>
              </a:rPr>
              <a:t>https://jgrapht.org/</a:t>
            </a:r>
            <a:endParaRPr lang="en-US" sz="1800" dirty="0">
              <a:cs typeface="Segoe UI"/>
            </a:endParaRPr>
          </a:p>
          <a:p>
            <a:pPr lvl="2"/>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Java String intern()</a:t>
            </a:r>
          </a:p>
          <a:p>
            <a:pPr marL="742933" lvl="1" indent="-285750">
              <a:buFont typeface="Arial" panose="020B0604020202020204" pitchFamily="34" charset="0"/>
              <a:buChar char="•"/>
            </a:pPr>
            <a:r>
              <a:rPr lang="en-US" sz="1800" dirty="0">
                <a:cs typeface="Segoe UI"/>
              </a:rPr>
              <a:t>Use a single value in the JVM for a frequently occurring value</a:t>
            </a:r>
          </a:p>
          <a:p>
            <a:pPr marL="742933" lvl="1" indent="-285750">
              <a:buFont typeface="Arial" panose="020B0604020202020204" pitchFamily="34" charset="0"/>
              <a:buChar char="•"/>
            </a:pPr>
            <a:r>
              <a:rPr lang="en-US" sz="1800" dirty="0">
                <a:cs typeface="Segoe UI"/>
              </a:rPr>
              <a:t>For example, use just one instance of “nm0000102” (Kevin Bacon) instead of dozens/hundreds.  This conserves JVM memory, thus enabling large in-memory graphs.</a:t>
            </a:r>
          </a:p>
          <a:p>
            <a:pPr marL="742933" lvl="1" indent="-285750">
              <a:buFont typeface="Arial" panose="020B0604020202020204" pitchFamily="34" charset="0"/>
              <a:buChar char="•"/>
            </a:pPr>
            <a:r>
              <a:rPr lang="en-US" sz="1800" dirty="0">
                <a:cs typeface="Segoe UI"/>
              </a:rPr>
              <a:t>Similar to a Ruby programming language Symbol.   ‘</a:t>
            </a:r>
            <a:r>
              <a:rPr lang="en-US" sz="1800" dirty="0" err="1">
                <a:cs typeface="Segoe UI"/>
              </a:rPr>
              <a:t>kevin_bacon</a:t>
            </a:r>
            <a:r>
              <a:rPr lang="en-US" sz="1800" dirty="0">
                <a:cs typeface="Segoe UI"/>
              </a:rPr>
              <a:t>’ vs :</a:t>
            </a:r>
            <a:r>
              <a:rPr lang="en-US" sz="1800" dirty="0" err="1">
                <a:cs typeface="Segoe UI"/>
              </a:rPr>
              <a:t>kevin_bacon</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289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Implements 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Alternatively, Bring-Your-Own-Visualization-Library  (</a:t>
            </a:r>
            <a:r>
              <a:rPr lang="en-US" sz="1800" dirty="0" err="1">
                <a:cs typeface="Segoe UI"/>
              </a:rPr>
              <a:t>BYOViz</a:t>
            </a:r>
            <a:r>
              <a:rPr lang="en-US" sz="1800" dirty="0">
                <a:cs typeface="Segoe UI"/>
              </a:rPr>
              <a:t>)</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34135" y="2728854"/>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Cosmos DB Gremlin API Implementation of a Node.js NPM “Bill-of-Material” Graph</a:t>
            </a:r>
          </a:p>
          <a:p>
            <a:pPr marL="742933" lvl="1" indent="-285750">
              <a:buFont typeface="Arial" panose="020B0604020202020204" pitchFamily="34" charset="0"/>
              <a:buChar char="•"/>
            </a:pPr>
            <a:r>
              <a:rPr lang="en-US" sz="1800" dirty="0" err="1">
                <a:cs typeface="Segoe UI"/>
              </a:rPr>
              <a:t>AltGraph</a:t>
            </a:r>
            <a:r>
              <a:rPr lang="en-US" sz="1800" dirty="0">
                <a:cs typeface="Segoe UI"/>
              </a:rPr>
              <a:t> v1 uses the </a:t>
            </a:r>
            <a:r>
              <a:rPr lang="en-US" sz="1800" b="1" dirty="0">
                <a:cs typeface="Segoe UI"/>
              </a:rPr>
              <a:t>same NPM data </a:t>
            </a:r>
            <a:r>
              <a:rPr lang="en-US" sz="1800" dirty="0">
                <a:cs typeface="Segoe UI"/>
              </a:rPr>
              <a:t>as this previous implementation</a:t>
            </a: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Cosmos DB NoSQL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96658"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npm_graph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Cosmos DB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Cosmos DB NoSQL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94444" y="1353987"/>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Two Containers:  </a:t>
            </a:r>
            <a:r>
              <a:rPr lang="en-US" sz="1800" b="1" dirty="0" err="1">
                <a:cs typeface="Segoe UI"/>
              </a:rPr>
              <a:t>imdb_graph</a:t>
            </a:r>
            <a:r>
              <a:rPr lang="en-US" sz="1800" b="1" dirty="0">
                <a:cs typeface="Segoe UI"/>
              </a:rPr>
              <a:t> </a:t>
            </a:r>
            <a:r>
              <a:rPr lang="en-US" sz="1800" dirty="0">
                <a:cs typeface="Segoe UI"/>
              </a:rPr>
              <a:t>and</a:t>
            </a:r>
            <a:r>
              <a:rPr lang="en-US" sz="1800" b="1" dirty="0">
                <a:cs typeface="Segoe UI"/>
              </a:rPr>
              <a:t> </a:t>
            </a:r>
            <a:r>
              <a:rPr lang="en-US" sz="1800" b="1" dirty="0" err="1">
                <a:cs typeface="Segoe UI"/>
              </a:rPr>
              <a:t>imdb_seed</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 </a:t>
            </a:r>
            <a:r>
              <a:rPr lang="en-US" sz="1800" dirty="0">
                <a:cs typeface="Segoe UI"/>
              </a:rPr>
              <a:t>for each container</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1200117" lvl="2" indent="-285750">
              <a:buFont typeface="Arial" panose="020B0604020202020204" pitchFamily="34" charset="0"/>
              <a:buChar char="•"/>
            </a:pPr>
            <a:r>
              <a:rPr lang="en-US" sz="1800" b="1" dirty="0" err="1">
                <a:cs typeface="Segoe UI"/>
              </a:rPr>
              <a:t>imdb_graph</a:t>
            </a:r>
            <a:r>
              <a:rPr lang="en-US" sz="1800" b="1" dirty="0">
                <a:cs typeface="Segoe UI"/>
              </a:rPr>
              <a:t> </a:t>
            </a:r>
            <a:r>
              <a:rPr lang="en-US" sz="1800" dirty="0">
                <a:cs typeface="Segoe UI"/>
              </a:rPr>
              <a:t>container contains the </a:t>
            </a:r>
            <a:r>
              <a:rPr lang="en-US" sz="1800" b="1" dirty="0">
                <a:cs typeface="Segoe UI"/>
              </a:rPr>
              <a:t>people</a:t>
            </a:r>
            <a:r>
              <a:rPr lang="en-US" sz="1800" dirty="0">
                <a:cs typeface="Segoe UI"/>
              </a:rPr>
              <a:t> and </a:t>
            </a:r>
            <a:r>
              <a:rPr lang="en-US" sz="1800" b="1" dirty="0">
                <a:cs typeface="Segoe UI"/>
              </a:rPr>
              <a:t>movie</a:t>
            </a:r>
            <a:r>
              <a:rPr lang="en-US" sz="1800" dirty="0">
                <a:cs typeface="Segoe UI"/>
              </a:rPr>
              <a:t> documents</a:t>
            </a:r>
          </a:p>
          <a:p>
            <a:pPr marL="1200117" lvl="2" indent="-285750">
              <a:buFont typeface="Arial" panose="020B0604020202020204" pitchFamily="34" charset="0"/>
              <a:buChar char="•"/>
            </a:pPr>
            <a:r>
              <a:rPr lang="en-US" sz="1800" b="1" dirty="0" err="1">
                <a:cs typeface="Segoe UI"/>
              </a:rPr>
              <a:t>imdb_seed</a:t>
            </a:r>
            <a:r>
              <a:rPr lang="en-US" sz="1800" b="1" dirty="0">
                <a:cs typeface="Segoe UI"/>
              </a:rPr>
              <a:t> </a:t>
            </a:r>
            <a:r>
              <a:rPr lang="en-US" sz="1800" dirty="0">
                <a:cs typeface="Segoe UI"/>
              </a:rPr>
              <a:t>container </a:t>
            </a:r>
            <a:r>
              <a:rPr lang="en-US" sz="1800" b="1" dirty="0">
                <a:cs typeface="Segoe UI"/>
              </a:rPr>
              <a:t>contains the “seed data” to reload the graph into memory</a:t>
            </a:r>
          </a:p>
          <a:p>
            <a:pPr marL="1657300" lvl="3" indent="-285750">
              <a:buFont typeface="Arial" panose="020B0604020202020204" pitchFamily="34" charset="0"/>
              <a:buChar char="•"/>
            </a:pPr>
            <a:r>
              <a:rPr lang="en-US" sz="1800" dirty="0">
                <a:cs typeface="Segoe UI"/>
              </a:rPr>
              <a:t>The seed data is used instead of the “RDF Triples” in the v1 implementation</a:t>
            </a:r>
          </a:p>
          <a:p>
            <a:pPr marL="1657300" lvl="3" indent="-285750">
              <a:buFont typeface="Arial" panose="020B0604020202020204" pitchFamily="34" charset="0"/>
              <a:buChar char="•"/>
            </a:pPr>
            <a:r>
              <a:rPr lang="en-US" sz="1800" dirty="0">
                <a:cs typeface="Segoe UI"/>
              </a:rPr>
              <a:t>The movie data, for example, all resides in the same logical partition </a:t>
            </a:r>
          </a:p>
          <a:p>
            <a:pPr marL="1657300" lvl="3" indent="-285750">
              <a:buFont typeface="Arial" panose="020B0604020202020204" pitchFamily="34" charset="0"/>
              <a:buChar char="•"/>
            </a:pPr>
            <a:r>
              <a:rPr lang="en-US" sz="1800" dirty="0">
                <a:cs typeface="Segoe UI"/>
              </a:rPr>
              <a:t>Reference data contains over 1-million vertices and 3.9 million edges</a:t>
            </a:r>
          </a:p>
          <a:p>
            <a:pPr marL="1657300" lvl="3" indent="-285750">
              <a:buFont typeface="Arial" panose="020B0604020202020204" pitchFamily="34" charset="0"/>
              <a:buChar char="•"/>
            </a:pPr>
            <a:r>
              <a:rPr lang="en-US" sz="1800" dirty="0">
                <a:cs typeface="Segoe UI"/>
              </a:rPr>
              <a:t>Load time is approximately 50-seconds from home network</a:t>
            </a:r>
          </a:p>
          <a:p>
            <a:pPr marL="1657300" lvl="3" indent="-285750">
              <a:buFont typeface="Arial" panose="020B0604020202020204" pitchFamily="34" charset="0"/>
              <a:buChar char="•"/>
            </a:pPr>
            <a:r>
              <a:rPr lang="en-US" sz="1800" dirty="0">
                <a:cs typeface="Segoe UI"/>
              </a:rPr>
              <a:t>Larger in-memory graphs are possible</a:t>
            </a:r>
          </a:p>
          <a:p>
            <a:pPr marL="1657300" lvl="3" indent="-285750">
              <a:buFont typeface="Arial" panose="020B0604020202020204" pitchFamily="34" charset="0"/>
              <a:buChar char="•"/>
            </a:pPr>
            <a:r>
              <a:rPr lang="en-US" sz="1800" dirty="0">
                <a:cs typeface="Segoe UI"/>
              </a:rPr>
              <a:t>The in-memory graph is mutable for </a:t>
            </a:r>
            <a:r>
              <a:rPr lang="en-US" sz="1800" dirty="0" err="1">
                <a:cs typeface="Segoe UI"/>
              </a:rPr>
              <a:t>realtime</a:t>
            </a:r>
            <a:r>
              <a:rPr lang="en-US" sz="1800" dirty="0">
                <a:cs typeface="Segoe UI"/>
              </a:rPr>
              <a:t> use-cases</a:t>
            </a:r>
          </a:p>
          <a:p>
            <a:pPr marL="742933" lvl="1" indent="-285750">
              <a:buFont typeface="Arial" panose="020B0604020202020204" pitchFamily="34" charset="0"/>
              <a:buChar char="•"/>
            </a:pPr>
            <a:r>
              <a:rPr lang="en-US" sz="1800" dirty="0">
                <a:cs typeface="Segoe UI"/>
              </a:rPr>
              <a:t>Navigation of the graph is mostly done with the built-in functionality in </a:t>
            </a: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Load the data into memory once, then apply surgical changes to the mutable graph</a:t>
            </a:r>
          </a:p>
          <a:p>
            <a:pPr marL="742933" lvl="1" indent="-285750">
              <a:buFont typeface="Arial" panose="020B0604020202020204" pitchFamily="34" charset="0"/>
              <a:buChar char="•"/>
            </a:pPr>
            <a:r>
              <a:rPr lang="en-US" sz="1800" b="1" dirty="0">
                <a:cs typeface="Segoe UI"/>
              </a:rPr>
              <a:t>Graph Traversal is fast and consumes zero Cosmos DB RUs</a:t>
            </a: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835033" y="1017973"/>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278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 set of </a:t>
            </a:r>
            <a:r>
              <a:rPr lang="en-US" sz="2400" b="1" i="1" u="sng" dirty="0">
                <a:cs typeface="Segoe UI"/>
              </a:rPr>
              <a:t>Alternative Graph Implementations</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Set of Designs:</a:t>
            </a:r>
          </a:p>
          <a:p>
            <a:pPr lvl="1">
              <a:buFont typeface="Arial" panose="020B0604020202020204" pitchFamily="34" charset="0"/>
              <a:buChar char="•"/>
            </a:pPr>
            <a:r>
              <a:rPr lang="en-US" sz="2400" dirty="0">
                <a:cs typeface="Segoe UI"/>
              </a:rPr>
              <a:t> Using the Azure </a:t>
            </a:r>
            <a:r>
              <a:rPr lang="en-US" sz="2400" b="1" dirty="0">
                <a:cs typeface="Segoe UI"/>
              </a:rPr>
              <a:t>Cosmos DB NoSQL API </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endParaRPr lang="en-US" sz="2400" b="1" dirty="0">
              <a:cs typeface="Segoe UI"/>
            </a:endParaRP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 (v1) </a:t>
            </a:r>
            <a:r>
              <a:rPr lang="en-US" sz="2400" dirty="0">
                <a:cs typeface="Segoe UI"/>
              </a:rPr>
              <a:t>or the </a:t>
            </a:r>
            <a:r>
              <a:rPr lang="en-US" sz="2400" b="1" dirty="0" err="1">
                <a:cs typeface="Segoe UI"/>
              </a:rPr>
              <a:t>JGraphT</a:t>
            </a:r>
            <a:r>
              <a:rPr lang="en-US" sz="2400" b="1" dirty="0">
                <a:cs typeface="Segoe UI"/>
              </a:rPr>
              <a:t> library (v2)</a:t>
            </a:r>
          </a:p>
          <a:p>
            <a:pPr lvl="1">
              <a:buFont typeface="Arial" panose="020B0604020202020204" pitchFamily="34" charset="0"/>
              <a:buChar char="•"/>
            </a:pPr>
            <a:r>
              <a:rPr lang="en-US" sz="2400" dirty="0">
                <a:cs typeface="Segoe UI"/>
              </a:rPr>
              <a:t> Azure Redis Cache or Cosmos DB Integrated </a:t>
            </a:r>
            <a:r>
              <a:rPr lang="en-US" sz="2400" b="1" dirty="0">
                <a:cs typeface="Segoe UI"/>
              </a:rPr>
              <a:t>Cache</a:t>
            </a:r>
          </a:p>
          <a:p>
            <a:endParaRPr lang="en-US" sz="2400" dirty="0">
              <a:cs typeface="Segoe UI"/>
            </a:endParaRPr>
          </a:p>
          <a:p>
            <a:r>
              <a:rPr lang="en-US" sz="2400" dirty="0">
                <a:cs typeface="Segoe UI"/>
              </a:rPr>
              <a:t>Two Reference Implementations – v1/NPM and v2/IMDb, using:</a:t>
            </a:r>
          </a:p>
          <a:p>
            <a:pPr lvl="1">
              <a:buFont typeface="Arial" panose="020B0604020202020204" pitchFamily="34" charset="0"/>
              <a:buChar char="•"/>
            </a:pPr>
            <a:r>
              <a:rPr lang="en-US" sz="2400" dirty="0">
                <a:cs typeface="Segoe UI"/>
              </a:rPr>
              <a:t>   The </a:t>
            </a:r>
            <a:r>
              <a:rPr lang="en-US" sz="2400" b="1" dirty="0">
                <a:cs typeface="Segoe UI"/>
              </a:rPr>
              <a:t>Java</a:t>
            </a:r>
            <a:r>
              <a:rPr lang="en-US" sz="2400" dirty="0">
                <a:cs typeface="Segoe UI"/>
              </a:rPr>
              <a:t>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5" name="Picture 4">
            <a:extLst>
              <a:ext uri="{FF2B5EF4-FFF2-40B4-BE49-F238E27FC236}">
                <a16:creationId xmlns:a16="http://schemas.microsoft.com/office/drawing/2014/main" id="{1C5A3CFB-30DB-01A4-A6DD-DEB961A5A47C}"/>
              </a:ext>
            </a:extLst>
          </p:cNvPr>
          <p:cNvPicPr>
            <a:picLocks noChangeAspect="1"/>
          </p:cNvPicPr>
          <p:nvPr/>
        </p:nvPicPr>
        <p:blipFill>
          <a:blip r:embed="rId2"/>
          <a:stretch>
            <a:fillRect/>
          </a:stretch>
        </p:blipFill>
        <p:spPr>
          <a:xfrm>
            <a:off x="1680705" y="1679608"/>
            <a:ext cx="8889759" cy="4872097"/>
          </a:xfrm>
          <a:prstGeom prst="rect">
            <a:avLst/>
          </a:prstGeom>
        </p:spPr>
      </p:pic>
      <p:sp>
        <p:nvSpPr>
          <p:cNvPr id="8" name="Rectangle 2">
            <a:extLst>
              <a:ext uri="{FF2B5EF4-FFF2-40B4-BE49-F238E27FC236}">
                <a16:creationId xmlns:a16="http://schemas.microsoft.com/office/drawing/2014/main" id="{251ECD92-F2CC-A63A-C8EE-A03E67B79C03}"/>
              </a:ext>
            </a:extLst>
          </p:cNvPr>
          <p:cNvSpPr>
            <a:spLocks noChangeArrowheads="1"/>
          </p:cNvSpPr>
          <p:nvPr/>
        </p:nvSpPr>
        <p:spPr bwMode="auto">
          <a:xfrm>
            <a:off x="0" y="1005466"/>
            <a:ext cx="1215368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See the classes in package org.cjoakim.cosmos.altgraph.data.common.graph.v2.</a:t>
            </a:r>
          </a:p>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Example shows the use of the </a:t>
            </a:r>
            <a:r>
              <a:rPr kumimoji="0" lang="en-US" altLang="en-US" sz="1800" b="0" i="0" u="none" strike="noStrike" cap="none" normalizeH="0" baseline="0" dirty="0" err="1">
                <a:ln>
                  <a:noFill/>
                </a:ln>
                <a:solidFill>
                  <a:srgbClr val="000000"/>
                </a:solidFill>
                <a:effectLst/>
                <a:latin typeface="JetBrains Mono"/>
              </a:rPr>
              <a:t>JGraphT</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00"/>
                </a:solidFill>
                <a:effectLst/>
                <a:latin typeface="JetBrains Mono"/>
              </a:rPr>
              <a:t>DijkstraShortestPath</a:t>
            </a:r>
            <a:r>
              <a:rPr kumimoji="0" lang="en-US" altLang="en-US" sz="1800" b="1" i="0" u="none" strike="noStrike" cap="none" normalizeH="0" baseline="0" dirty="0" err="1">
                <a:ln>
                  <a:noFill/>
                </a:ln>
                <a:solidFill>
                  <a:srgbClr val="080808"/>
                </a:solidFill>
                <a:effectLst/>
                <a:latin typeface="JetBrains Mono"/>
              </a:rPr>
              <a:t>.</a:t>
            </a:r>
            <a:r>
              <a:rPr kumimoji="0" lang="en-US" altLang="en-US" sz="1800" b="1" i="1" u="none" strike="noStrike" cap="none" normalizeH="0" baseline="0" dirty="0" err="1">
                <a:ln>
                  <a:noFill/>
                </a:ln>
                <a:solidFill>
                  <a:srgbClr val="080808"/>
                </a:solidFill>
                <a:effectLst/>
                <a:latin typeface="JetBrains Mono"/>
              </a:rPr>
              <a:t>findPathBetween</a:t>
            </a:r>
            <a:r>
              <a:rPr kumimoji="0" lang="en-US" altLang="en-US" sz="1800" b="1" i="1" u="none" strike="noStrike" cap="none" normalizeH="0" baseline="0" dirty="0">
                <a:ln>
                  <a:noFill/>
                </a:ln>
                <a:solidFill>
                  <a:srgbClr val="080808"/>
                </a:solidFill>
                <a:effectLst/>
                <a:latin typeface="JetBrains Mono"/>
              </a:rPr>
              <a:t> </a:t>
            </a:r>
            <a:r>
              <a:rPr kumimoji="0" lang="en-US" altLang="en-US" sz="1800" u="none" strike="noStrike" cap="none" normalizeH="0" baseline="0" dirty="0">
                <a:ln>
                  <a:noFill/>
                </a:ln>
                <a:solidFill>
                  <a:srgbClr val="080808"/>
                </a:solidFill>
                <a:effectLst/>
                <a:latin typeface="JetBrains Mono"/>
              </a:rPr>
              <a:t>method on line 64</a:t>
            </a:r>
            <a:endParaRPr kumimoji="0" lang="en-US" altLang="en-US" sz="18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0678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719359" y="477666"/>
            <a:ext cx="8059499" cy="5521752"/>
          </a:xfrm>
          <a:prstGeom prst="rect">
            <a:avLst/>
          </a:prstGeom>
        </p:spPr>
      </p:pic>
      <p:sp>
        <p:nvSpPr>
          <p:cNvPr id="4" name="Rectangle 2">
            <a:extLst>
              <a:ext uri="{FF2B5EF4-FFF2-40B4-BE49-F238E27FC236}">
                <a16:creationId xmlns:a16="http://schemas.microsoft.com/office/drawing/2014/main" id="{6016A548-CD43-CD88-BD1C-AEA86BDF2155}"/>
              </a:ext>
            </a:extLst>
          </p:cNvPr>
          <p:cNvSpPr>
            <a:spLocks noChangeArrowheads="1"/>
          </p:cNvSpPr>
          <p:nvPr/>
        </p:nvSpPr>
        <p:spPr bwMode="auto">
          <a:xfrm>
            <a:off x="48188" y="5889171"/>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For demonstration purposes, the Web Application and Graph Web Service logic can run in just one </a:t>
            </a:r>
            <a:r>
              <a:rPr lang="en-US" altLang="en-US" sz="1400" b="1" dirty="0">
                <a:latin typeface="Arial" panose="020B0604020202020204" pitchFamily="34" charset="0"/>
              </a:rPr>
              <a:t>Azure Container Instance</a:t>
            </a:r>
            <a:r>
              <a:rPr lang="en-US" altLang="en-US" sz="1400" dirty="0">
                <a:latin typeface="Arial" panose="020B0604020202020204" pitchFamily="34" charset="0"/>
              </a:rPr>
              <a:t>.</a:t>
            </a:r>
          </a:p>
          <a:p>
            <a:pPr algn="ctr" defTabSz="914400" eaLnBrk="0" fontAlgn="base" hangingPunct="0">
              <a:spcBef>
                <a:spcPct val="0"/>
              </a:spcBef>
              <a:spcAft>
                <a:spcPct val="0"/>
              </a:spcAft>
            </a:pPr>
            <a:r>
              <a:rPr kumimoji="0" lang="en-US" altLang="en-US" sz="1400" b="1" u="none" strike="noStrike" cap="none" normalizeH="0" baseline="0" dirty="0">
                <a:ln>
                  <a:noFill/>
                </a:ln>
                <a:solidFill>
                  <a:schemeClr val="tx1"/>
                </a:solidFill>
                <a:effectLst/>
                <a:latin typeface="Arial" panose="020B0604020202020204" pitchFamily="34" charset="0"/>
              </a:rPr>
              <a:t>Optionally use the Cosmos DB Integrated Cache</a:t>
            </a:r>
            <a:r>
              <a:rPr kumimoji="0" lang="en-US" altLang="en-US" sz="140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800430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300958" y="4834111"/>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a:t>
            </a:r>
            <a:r>
              <a:rPr lang="en-US" sz="1800" b="1" dirty="0">
                <a:cs typeface="Segoe UI"/>
              </a:rPr>
              <a:t>Cache </a:t>
            </a:r>
            <a:r>
              <a:rPr lang="en-US" sz="1800" b="1" dirty="0" err="1">
                <a:cs typeface="Segoe UI"/>
              </a:rPr>
              <a:t>Opts</a:t>
            </a:r>
            <a:r>
              <a:rPr lang="en-US" sz="1800" b="1" dirty="0">
                <a:cs typeface="Segoe UI"/>
              </a:rPr>
              <a:t> </a:t>
            </a:r>
            <a:r>
              <a:rPr lang="en-US" sz="1800" dirty="0">
                <a:cs typeface="Segoe UI"/>
              </a:rPr>
              <a:t>-</a:t>
            </a:r>
            <a:r>
              <a:rPr lang="en-US" sz="1800" b="1" dirty="0">
                <a:cs typeface="Segoe UI"/>
              </a:rPr>
              <a:t> </a:t>
            </a:r>
            <a:r>
              <a:rPr lang="en-US" sz="1800" dirty="0">
                <a:cs typeface="Segoe UI"/>
              </a:rPr>
              <a:t>“</a:t>
            </a:r>
            <a:r>
              <a:rPr lang="en-US" sz="1800" b="1" dirty="0">
                <a:cs typeface="Segoe UI"/>
              </a:rPr>
              <a:t>L</a:t>
            </a:r>
            <a:r>
              <a:rPr lang="en-US" sz="1800" dirty="0">
                <a:cs typeface="Segoe UI"/>
              </a:rPr>
              <a:t>” for Library caching, “</a:t>
            </a:r>
            <a:r>
              <a:rPr lang="en-US" sz="1800" b="1" dirty="0">
                <a:cs typeface="Segoe UI"/>
              </a:rPr>
              <a:t>T</a:t>
            </a:r>
            <a:r>
              <a:rPr lang="en-US" sz="1800" dirty="0">
                <a:cs typeface="Segoe UI"/>
              </a:rPr>
              <a: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07165" y="1469630"/>
            <a:ext cx="10081178" cy="460433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Real-world Use Cases</a:t>
            </a:r>
          </a:p>
          <a:p>
            <a:pPr lvl="1">
              <a:buFont typeface="Arial" panose="020B0604020202020204" pitchFamily="34" charset="0"/>
              <a:buChar char="•"/>
            </a:pPr>
            <a:r>
              <a:rPr lang="en-US" sz="2000" dirty="0">
                <a:cs typeface="Segoe UI"/>
              </a:rPr>
              <a:t>  Previous Cosmos DB Live TV Sessions</a:t>
            </a:r>
          </a:p>
          <a:p>
            <a:pPr lvl="1">
              <a:buFont typeface="Arial" panose="020B0604020202020204" pitchFamily="34" charset="0"/>
              <a:buChar char="•"/>
            </a:pPr>
            <a:r>
              <a:rPr lang="en-US" sz="2000" dirty="0">
                <a:cs typeface="Segoe UI"/>
              </a:rPr>
              <a:t>  LinkedIn / </a:t>
            </a:r>
            <a:r>
              <a:rPr lang="en-US" sz="2000" dirty="0" err="1">
                <a:cs typeface="Segoe UI"/>
              </a:rPr>
              <a:t>LIquid</a:t>
            </a:r>
            <a:r>
              <a:rPr lang="en-US" sz="2000" dirty="0">
                <a:cs typeface="Segoe UI"/>
              </a:rPr>
              <a:t>,</a:t>
            </a:r>
            <a:endParaRPr lang="en-US" sz="1400" dirty="0">
              <a:cs typeface="Segoe UI"/>
            </a:endParaRP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v1/NPM:  Author-to-Library Graph using the Triple tag values</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52252" y="6036133"/>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Query the size and JVM memory-consumption of the graph.   This query typically takes 0 to 1 </a:t>
            </a:r>
            <a:r>
              <a:rPr kumimoji="0" lang="en-US" altLang="en-US" sz="1400" b="0" i="0" u="none" strike="noStrike" cap="none" normalizeH="0" baseline="0" dirty="0" err="1">
                <a:ln>
                  <a:noFill/>
                </a:ln>
                <a:solidFill>
                  <a:srgbClr val="000000"/>
                </a:solidFill>
                <a:effectLst/>
                <a:latin typeface="JetBrains Mono"/>
              </a:rPr>
              <a:t>ms.</a:t>
            </a:r>
            <a:endParaRPr kumimoji="0" lang="en-US" altLang="en-US" sz="1400" b="0" i="0" u="none" strike="noStrike" cap="none" normalizeH="0" baseline="0" dirty="0">
              <a:ln>
                <a:noFill/>
              </a:ln>
              <a:solidFill>
                <a:srgbClr val="000000"/>
              </a:solidFill>
              <a:effectLst/>
              <a:latin typeface="JetBrains Mono"/>
            </a:endParaRPr>
          </a:p>
          <a:p>
            <a:pPr algn="ctr" defTabSz="914400" eaLnBrk="0" fontAlgn="base" hangingPunct="0">
              <a:spcBef>
                <a:spcPct val="0"/>
              </a:spcBef>
              <a:spcAft>
                <a:spcPct val="0"/>
              </a:spcAft>
            </a:pPr>
            <a:r>
              <a:rPr lang="en-US" altLang="en-US" sz="1400" dirty="0">
                <a:solidFill>
                  <a:srgbClr val="000000"/>
                </a:solidFill>
                <a:latin typeface="JetBrains Mono"/>
              </a:rPr>
              <a:t>Note that this JVM graph was loaded on 11/22 and was still in-memory on 12/7.</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716F3BD-03EB-0D79-55DA-9266E3B992FA}"/>
              </a:ext>
            </a:extLst>
          </p:cNvPr>
          <p:cNvPicPr>
            <a:picLocks noChangeAspect="1"/>
          </p:cNvPicPr>
          <p:nvPr/>
        </p:nvPicPr>
        <p:blipFill>
          <a:blip r:embed="rId2"/>
          <a:stretch>
            <a:fillRect/>
          </a:stretch>
        </p:blipFill>
        <p:spPr>
          <a:xfrm>
            <a:off x="1575341" y="1348103"/>
            <a:ext cx="8184976" cy="4688030"/>
          </a:xfrm>
          <a:prstGeom prst="rect">
            <a:avLst/>
          </a:prstGeom>
        </p:spPr>
      </p:pic>
    </p:spTree>
    <p:extLst>
      <p:ext uri="{BB962C8B-B14F-4D97-AF65-F5344CB8AC3E}">
        <p14:creationId xmlns:p14="http://schemas.microsoft.com/office/powerpoint/2010/main" val="2291909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1651145" y="6058419"/>
            <a:ext cx="801536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Trigger a reload of the in-memory graph from the Cosmos DB </a:t>
            </a:r>
            <a:r>
              <a:rPr kumimoji="0" lang="en-US" altLang="en-US" sz="1400" b="0" i="0" u="none" strike="noStrike" cap="none" normalizeH="0" baseline="0" dirty="0" err="1">
                <a:ln>
                  <a:noFill/>
                </a:ln>
                <a:solidFill>
                  <a:srgbClr val="000000"/>
                </a:solidFill>
                <a:effectLst/>
                <a:latin typeface="JetBrains Mono"/>
              </a:rPr>
              <a:t>imdb_seed</a:t>
            </a:r>
            <a:r>
              <a:rPr kumimoji="0" lang="en-US" altLang="en-US" sz="1400" b="0" i="0" u="none" strike="noStrike" cap="none" normalizeH="0" baseline="0" dirty="0">
                <a:ln>
                  <a:noFill/>
                </a:ln>
                <a:solidFill>
                  <a:srgbClr val="000000"/>
                </a:solidFill>
                <a:effectLst/>
                <a:latin typeface="JetBrains Mono"/>
              </a:rPr>
              <a:t> container.</a:t>
            </a:r>
          </a:p>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The JVM can be running for days/weeks or longer.  Note </a:t>
            </a:r>
            <a:r>
              <a:rPr kumimoji="0" lang="en-US" altLang="en-US" sz="1400" b="1" i="0" u="none" strike="noStrike" cap="none" normalizeH="0" baseline="0" dirty="0">
                <a:ln>
                  <a:noFill/>
                </a:ln>
                <a:solidFill>
                  <a:srgbClr val="000000"/>
                </a:solidFill>
                <a:effectLst/>
                <a:latin typeface="JetBrains Mono"/>
              </a:rPr>
              <a:t>the 1m Vertices and 3.9m edges</a:t>
            </a:r>
            <a:r>
              <a:rPr kumimoji="0" lang="en-US" altLang="en-US" sz="1400" i="0" u="none" strike="noStrike" cap="none" normalizeH="0" baseline="0" dirty="0">
                <a:ln>
                  <a:noFill/>
                </a:ln>
                <a:solidFill>
                  <a:srgbClr val="000000"/>
                </a:solidFill>
                <a:effectLst/>
                <a:latin typeface="JetBrains Mono"/>
              </a:rPr>
              <a:t>.</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AD9C7A5-7C3F-83CE-0A99-126A4660E779}"/>
              </a:ext>
            </a:extLst>
          </p:cNvPr>
          <p:cNvPicPr>
            <a:picLocks noChangeAspect="1"/>
          </p:cNvPicPr>
          <p:nvPr/>
        </p:nvPicPr>
        <p:blipFill>
          <a:blip r:embed="rId2"/>
          <a:stretch>
            <a:fillRect/>
          </a:stretch>
        </p:blipFill>
        <p:spPr>
          <a:xfrm>
            <a:off x="1483523" y="1244996"/>
            <a:ext cx="8368611" cy="4798688"/>
          </a:xfrm>
          <a:prstGeom prst="rect">
            <a:avLst/>
          </a:prstGeom>
        </p:spPr>
      </p:pic>
    </p:spTree>
    <p:extLst>
      <p:ext uri="{BB962C8B-B14F-4D97-AF65-F5344CB8AC3E}">
        <p14:creationId xmlns:p14="http://schemas.microsoft.com/office/powerpoint/2010/main" val="11176865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“One Degree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hart, radar chart&#10;&#10;Description automatically generated">
            <a:extLst>
              <a:ext uri="{FF2B5EF4-FFF2-40B4-BE49-F238E27FC236}">
                <a16:creationId xmlns:a16="http://schemas.microsoft.com/office/drawing/2014/main" id="{3BEF5724-8D5D-AD07-895F-3D90F685B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396" y="1211092"/>
            <a:ext cx="6871208" cy="5174541"/>
          </a:xfrm>
          <a:prstGeom prst="rect">
            <a:avLst/>
          </a:prstGeom>
        </p:spPr>
      </p:pic>
      <p:sp>
        <p:nvSpPr>
          <p:cNvPr id="4" name="Rectangle 2">
            <a:extLst>
              <a:ext uri="{FF2B5EF4-FFF2-40B4-BE49-F238E27FC236}">
                <a16:creationId xmlns:a16="http://schemas.microsoft.com/office/drawing/2014/main" id="{6CF3B801-6B9F-3CB5-2EBB-93D44A7CA645}"/>
              </a:ext>
            </a:extLst>
          </p:cNvPr>
          <p:cNvSpPr>
            <a:spLocks noChangeArrowheads="1"/>
          </p:cNvSpPr>
          <p:nvPr/>
        </p:nvSpPr>
        <p:spPr bwMode="auto">
          <a:xfrm>
            <a:off x="1473489" y="6425865"/>
            <a:ext cx="889842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Traverses the adjacent vertices in 3 milliseconds, consumes zero Cosmos DB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7251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“Two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hart, radar chart&#10;&#10;Description automatically generated">
            <a:extLst>
              <a:ext uri="{FF2B5EF4-FFF2-40B4-BE49-F238E27FC236}">
                <a16:creationId xmlns:a16="http://schemas.microsoft.com/office/drawing/2014/main" id="{F72FF873-58CC-0328-E09B-E2E40486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14" y="1211092"/>
            <a:ext cx="9920177" cy="5081764"/>
          </a:xfrm>
          <a:prstGeom prst="rect">
            <a:avLst/>
          </a:prstGeom>
        </p:spPr>
      </p:pic>
    </p:spTree>
    <p:extLst>
      <p:ext uri="{BB962C8B-B14F-4D97-AF65-F5344CB8AC3E}">
        <p14:creationId xmlns:p14="http://schemas.microsoft.com/office/powerpoint/2010/main" val="220847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“Three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 map&#10;&#10;Description automatically generated">
            <a:extLst>
              <a:ext uri="{FF2B5EF4-FFF2-40B4-BE49-F238E27FC236}">
                <a16:creationId xmlns:a16="http://schemas.microsoft.com/office/drawing/2014/main" id="{3D7E19E8-D7E4-A718-4DC3-D924CE29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45" y="1153246"/>
            <a:ext cx="10345909" cy="5107658"/>
          </a:xfrm>
          <a:prstGeom prst="rect">
            <a:avLst/>
          </a:prstGeom>
        </p:spPr>
      </p:pic>
      <p:sp>
        <p:nvSpPr>
          <p:cNvPr id="4" name="Rectangle 2">
            <a:extLst>
              <a:ext uri="{FF2B5EF4-FFF2-40B4-BE49-F238E27FC236}">
                <a16:creationId xmlns:a16="http://schemas.microsoft.com/office/drawing/2014/main" id="{61B9886B-EC6A-D7CE-69E3-887B98D8E18B}"/>
              </a:ext>
            </a:extLst>
          </p:cNvPr>
          <p:cNvSpPr>
            <a:spLocks noChangeArrowheads="1"/>
          </p:cNvSpPr>
          <p:nvPr/>
        </p:nvSpPr>
        <p:spPr bwMode="auto">
          <a:xfrm>
            <a:off x="1473488" y="6425865"/>
            <a:ext cx="92328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is a very connected social network!  But how do I find the path from Kevin Bacon to Charlotte Rampling?….</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57263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Charlotte Rampling</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Chart">
            <a:extLst>
              <a:ext uri="{FF2B5EF4-FFF2-40B4-BE49-F238E27FC236}">
                <a16:creationId xmlns:a16="http://schemas.microsoft.com/office/drawing/2014/main" id="{BCA57461-E973-2448-A8A3-12B106E9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80" y="1139756"/>
            <a:ext cx="7374349" cy="4968432"/>
          </a:xfrm>
          <a:prstGeom prst="rect">
            <a:avLst/>
          </a:prstGeom>
        </p:spPr>
      </p:pic>
      <p:sp>
        <p:nvSpPr>
          <p:cNvPr id="7" name="Rectangle 2">
            <a:extLst>
              <a:ext uri="{FF2B5EF4-FFF2-40B4-BE49-F238E27FC236}">
                <a16:creationId xmlns:a16="http://schemas.microsoft.com/office/drawing/2014/main" id="{3F286DA1-F4D4-29FB-8990-4E5FAC3C04D7}"/>
              </a:ext>
            </a:extLst>
          </p:cNvPr>
          <p:cNvSpPr>
            <a:spLocks noChangeArrowheads="1"/>
          </p:cNvSpPr>
          <p:nvPr/>
        </p:nvSpPr>
        <p:spPr bwMode="auto">
          <a:xfrm>
            <a:off x="1881051" y="6346317"/>
            <a:ext cx="817066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query takes only 87 milliseconds to execute, and consumes zero Cosmos DB 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3392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Fred </a:t>
            </a:r>
            <a:r>
              <a:rPr lang="en-US" sz="2400" dirty="0" err="1">
                <a:solidFill>
                  <a:schemeClr val="accent2">
                    <a:lumMod val="60000"/>
                    <a:lumOff val="40000"/>
                  </a:schemeClr>
                </a:solidFill>
                <a:cs typeface="Segoe UI Semibold"/>
              </a:rPr>
              <a:t>Aistaire</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Graphical user interface">
            <a:extLst>
              <a:ext uri="{FF2B5EF4-FFF2-40B4-BE49-F238E27FC236}">
                <a16:creationId xmlns:a16="http://schemas.microsoft.com/office/drawing/2014/main" id="{0751F5CD-C264-D82A-0067-93E14FBF1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29" y="1211092"/>
            <a:ext cx="7246514" cy="5456088"/>
          </a:xfrm>
          <a:prstGeom prst="rect">
            <a:avLst/>
          </a:prstGeom>
        </p:spPr>
      </p:pic>
    </p:spTree>
    <p:extLst>
      <p:ext uri="{BB962C8B-B14F-4D97-AF65-F5344CB8AC3E}">
        <p14:creationId xmlns:p14="http://schemas.microsoft.com/office/powerpoint/2010/main" val="460674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Page Rank Algorithm</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
            <a:extLst>
              <a:ext uri="{FF2B5EF4-FFF2-40B4-BE49-F238E27FC236}">
                <a16:creationId xmlns:a16="http://schemas.microsoft.com/office/drawing/2014/main" id="{2447718E-75B2-CE6E-23B6-5062FCAB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72" y="1188395"/>
            <a:ext cx="9271937" cy="4996230"/>
          </a:xfrm>
          <a:prstGeom prst="rect">
            <a:avLst/>
          </a:prstGeom>
        </p:spPr>
      </p:pic>
      <p:sp>
        <p:nvSpPr>
          <p:cNvPr id="4" name="Rectangle 2">
            <a:extLst>
              <a:ext uri="{FF2B5EF4-FFF2-40B4-BE49-F238E27FC236}">
                <a16:creationId xmlns:a16="http://schemas.microsoft.com/office/drawing/2014/main" id="{5891941D-40AA-69BA-0B8A-B1FF8CF75B2F}"/>
              </a:ext>
            </a:extLst>
          </p:cNvPr>
          <p:cNvSpPr>
            <a:spLocks noChangeArrowheads="1"/>
          </p:cNvSpPr>
          <p:nvPr/>
        </p:nvSpPr>
        <p:spPr bwMode="auto">
          <a:xfrm>
            <a:off x="1729522" y="6421987"/>
            <a:ext cx="796452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Computes the Page Rank of all Vertices and lists the top 100.   3743 </a:t>
            </a:r>
            <a:r>
              <a:rPr lang="en-US" altLang="en-US" sz="1400" dirty="0" err="1">
                <a:latin typeface="Arial" panose="020B0604020202020204" pitchFamily="34" charset="0"/>
              </a:rPr>
              <a:t>ms</a:t>
            </a:r>
            <a:r>
              <a:rPr lang="en-US" altLang="en-US" sz="1400" dirty="0">
                <a:latin typeface="Arial" panose="020B0604020202020204" pitchFamily="34" charset="0"/>
              </a:rPr>
              <a:t>, 0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1015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11092"/>
            <a:ext cx="10081178"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Real-World Customer Use-Cases</a:t>
            </a:r>
            <a:endParaRPr lang="en-US" sz="2000" dirty="0">
              <a:cs typeface="Segoe UI"/>
            </a:endParaRPr>
          </a:p>
          <a:p>
            <a:pPr lvl="1">
              <a:buFont typeface="Arial" panose="020B0604020202020204" pitchFamily="34" charset="0"/>
              <a:buChar char="•"/>
            </a:pPr>
            <a:r>
              <a:rPr lang="en-US" sz="2000" dirty="0">
                <a:cs typeface="Segoe UI"/>
              </a:rPr>
              <a:t>  Manufacturing </a:t>
            </a:r>
            <a:r>
              <a:rPr lang="en-US" sz="2000" b="1" dirty="0">
                <a:cs typeface="Segoe UI"/>
              </a:rPr>
              <a:t>Bill-of-Material </a:t>
            </a:r>
            <a:r>
              <a:rPr lang="en-US" sz="2000" dirty="0">
                <a:cs typeface="Segoe UI"/>
              </a:rPr>
              <a:t>(BOM) </a:t>
            </a:r>
          </a:p>
          <a:p>
            <a:pPr lvl="1">
              <a:buFont typeface="Arial" panose="020B0604020202020204" pitchFamily="34" charset="0"/>
              <a:buChar char="•"/>
            </a:pPr>
            <a:r>
              <a:rPr lang="en-US" sz="2000" dirty="0">
                <a:cs typeface="Segoe UI"/>
              </a:rPr>
              <a:t>  </a:t>
            </a:r>
            <a:r>
              <a:rPr lang="en-US" sz="2000" b="1" dirty="0">
                <a:cs typeface="Segoe UI"/>
              </a:rPr>
              <a:t>Social Network Systems </a:t>
            </a:r>
            <a:r>
              <a:rPr lang="en-US" sz="2000" dirty="0">
                <a:cs typeface="Segoe UI"/>
              </a:rPr>
              <a:t>-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endParaRPr lang="en-US" sz="2000" b="1" dirty="0">
              <a:cs typeface="Segoe UI"/>
            </a:endParaRPr>
          </a:p>
          <a:p>
            <a:r>
              <a:rPr lang="en-US" sz="2000" b="1" dirty="0">
                <a:cs typeface="Segoe UI"/>
              </a:rPr>
              <a:t>Previous Cosmos DB Live TV Sessions</a:t>
            </a:r>
            <a:endParaRPr lang="en-US" sz="2000" dirty="0">
              <a:cs typeface="Segoe UI"/>
            </a:endParaRPr>
          </a:p>
          <a:p>
            <a:pPr marL="742933" lvl="1" indent="-285750">
              <a:buFont typeface="Arial" panose="020B0604020202020204" pitchFamily="34" charset="0"/>
              <a:buChar char="•"/>
            </a:pPr>
            <a:r>
              <a:rPr lang="en-US" sz="2000" dirty="0" err="1">
                <a:cs typeface="Segoe UI"/>
              </a:rPr>
              <a:t>Kushagra</a:t>
            </a:r>
            <a:r>
              <a:rPr lang="en-US" sz="2000" dirty="0">
                <a:cs typeface="Segoe UI"/>
              </a:rPr>
              <a:t> Thapar, Spring Data, 2022/02/03 </a:t>
            </a:r>
          </a:p>
          <a:p>
            <a:pPr marL="742933" lvl="1" indent="-285750">
              <a:buFont typeface="Arial" panose="020B0604020202020204" pitchFamily="34" charset="0"/>
              <a:buChar char="•"/>
            </a:pPr>
            <a:r>
              <a:rPr lang="en-US" sz="2000" dirty="0">
                <a:cs typeface="Segoe UI"/>
              </a:rPr>
              <a:t>Mark Heckler, Spring Boot,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LinkedIn / </a:t>
            </a:r>
            <a:r>
              <a:rPr lang="en-US" sz="2000" b="1" dirty="0" err="1">
                <a:cs typeface="Segoe UI"/>
              </a:rPr>
              <a:t>LIquid</a:t>
            </a:r>
            <a:endParaRPr lang="en-US" sz="2000" b="1" dirty="0">
              <a:cs typeface="Segoe UI"/>
            </a:endParaRPr>
          </a:p>
          <a:p>
            <a:pPr marL="800083" lvl="1" indent="-342900">
              <a:buFont typeface="Arial" panose="020B0604020202020204" pitchFamily="34" charset="0"/>
              <a:buChar char="•"/>
            </a:pPr>
            <a:r>
              <a:rPr lang="en-US" sz="2000" dirty="0">
                <a:cs typeface="Segoe UI"/>
              </a:rPr>
              <a:t>In-memory graph</a:t>
            </a:r>
          </a:p>
          <a:p>
            <a:pPr marL="800083" lvl="1" indent="-342900">
              <a:buFont typeface="Arial" panose="020B0604020202020204" pitchFamily="34" charset="0"/>
              <a:buChar char="•"/>
            </a:pPr>
            <a:r>
              <a:rPr lang="en-US" sz="1600" dirty="0">
                <a:cs typeface="Segoe UI"/>
              </a:rPr>
              <a:t>https://engineering.linkedin.com/blog/2020/liquid-the-soul-of-a-new-graph-database-part-1</a:t>
            </a:r>
          </a:p>
          <a:p>
            <a:pPr lvl="1"/>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80" y="1336874"/>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7981194" cy="307777"/>
          </a:xfrm>
          <a:prstGeom prst="rect">
            <a:avLst/>
          </a:prstGeom>
          <a:noFill/>
        </p:spPr>
        <p:txBody>
          <a:bodyPr wrap="square" lIns="0" tIns="0" rIns="0" bIns="0" rtlCol="0">
            <a:spAutoFit/>
          </a:bodyPr>
          <a:lstStyle/>
          <a:p>
            <a:pPr algn="ctr"/>
            <a:r>
              <a:rPr lang="en-US" sz="2000" dirty="0"/>
              <a:t>We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4001095"/>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  The </a:t>
            </a:r>
            <a:r>
              <a:rPr lang="en-US" sz="2000" dirty="0">
                <a:solidFill>
                  <a:srgbClr val="D83B01"/>
                </a:solidFill>
              </a:rPr>
              <a:t>red</a:t>
            </a:r>
            <a:r>
              <a:rPr lang="en-US" sz="2000" dirty="0"/>
              <a:t> lines show native integrations.</a:t>
            </a:r>
          </a:p>
          <a:p>
            <a:pPr algn="l"/>
            <a:endParaRPr lang="en-US" sz="2000" dirty="0"/>
          </a:p>
          <a:p>
            <a:pPr algn="l"/>
            <a:r>
              <a:rPr lang="en-US" sz="2000" dirty="0"/>
              <a:t>The </a:t>
            </a:r>
            <a:r>
              <a:rPr lang="en-US" sz="2000" b="1" dirty="0"/>
              <a:t>Cosmos DB NoSQL API </a:t>
            </a:r>
            <a:r>
              <a:rPr lang="en-US" sz="2000" dirty="0"/>
              <a:t>offers excellent integration with other Azure </a:t>
            </a:r>
            <a:r>
              <a:rPr lang="en-US" sz="2000" dirty="0" err="1"/>
              <a:t>Paas</a:t>
            </a:r>
            <a:r>
              <a:rPr lang="en-US" sz="2000" dirty="0"/>
              <a:t> Services.</a:t>
            </a:r>
          </a:p>
        </p:txBody>
      </p:sp>
      <p:pic>
        <p:nvPicPr>
          <p:cNvPr id="7" name="Picture 6" descr="Diagram&#10;&#10;Description automatically generated">
            <a:extLst>
              <a:ext uri="{FF2B5EF4-FFF2-40B4-BE49-F238E27FC236}">
                <a16:creationId xmlns:a16="http://schemas.microsoft.com/office/drawing/2014/main" id="{CA78D492-DDA8-7E10-9C9E-D2D3129D7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840" y="518828"/>
            <a:ext cx="8576814" cy="6066885"/>
          </a:xfrm>
          <a:prstGeom prst="rect">
            <a:avLst/>
          </a:prstGeom>
        </p:spPr>
      </p:pic>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Cosmos DB NoSQL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Cosmos DB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simplicity, based on SQL</a:t>
            </a:r>
          </a:p>
          <a:p>
            <a:pPr lvl="2">
              <a:buFont typeface="Arial" panose="020B0604020202020204" pitchFamily="34" charset="0"/>
              <a:buChar char="•"/>
            </a:pPr>
            <a:r>
              <a:rPr lang="en-US" sz="1800" dirty="0">
                <a:cs typeface="Segoe UI"/>
              </a:rPr>
              <a:t>    Structured Query Language.  Zero-to-low learning curve vs Graph DB syntaxes</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1286" y="2823954"/>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a:latin typeface="Courier New" panose="02070309020205020404" pitchFamily="49" charset="0"/>
                <a:cs typeface="Courier New" panose="02070309020205020404" pitchFamily="49" charset="0"/>
              </a:rPr>
              <a:t>Cosmos DB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0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496</TotalTime>
  <Words>2470</Words>
  <Application>Microsoft Office PowerPoint</Application>
  <PresentationFormat>Widescreen</PresentationFormat>
  <Paragraphs>322</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 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 DB Partitioning</vt:lpstr>
      <vt:lpstr>Design Foundations:  Performance Optimizations</vt:lpstr>
      <vt:lpstr>Design Foundations:  Spring Boot, Spring Data, Project Lombok</vt:lpstr>
      <vt:lpstr>Design Foundations – v2:  Java Graph Libraries, intern() Strings</vt:lpstr>
      <vt:lpstr>Design Foundations:  D3.js</vt:lpstr>
      <vt:lpstr>Design Foundations: Previous Implementation</vt:lpstr>
      <vt:lpstr>Implementation – v1/NPM:  Cosmos DB NoSQL API</vt:lpstr>
      <vt:lpstr>Implementation – v2/IMDb:  Cosmos DB NoSQL API</vt:lpstr>
      <vt:lpstr>Implementation – v1/NPM:  Sample Library Document</vt:lpstr>
      <vt:lpstr>Implementation – v1/NPM:  Sample Array of Triples</vt:lpstr>
      <vt:lpstr>Implementation – v1/NPM:  Primary Java Classes</vt:lpstr>
      <vt:lpstr>Implementation – v1/NPM:  The Spring Data TripleRepository</vt:lpstr>
      <vt:lpstr>Implementation – v1/NPM:  Building the Graph and Creating D3.js CSV</vt:lpstr>
      <vt:lpstr>Implementation – v2/IMDb:  Primary Java Classes</vt:lpstr>
      <vt:lpstr>x</vt:lpstr>
      <vt:lpstr>Demonstration – v1/NPM:  The Search Form</vt:lpstr>
      <vt:lpstr>Demonstration – v1/NPM:  Graph with a Depth of 1</vt:lpstr>
      <vt:lpstr>Demonstration – v1/NPM:  Graph with a Depth of 2</vt:lpstr>
      <vt:lpstr>Demonstration – v1/NPM:  Graph with a Depth of 2, with Caching</vt:lpstr>
      <vt:lpstr>Demonstration – v1/NPM:  Author-to-Library Graph using the Triple tag values</vt:lpstr>
      <vt:lpstr>Demonstration – v2/IMDB:  Graph and JVM Statistics</vt:lpstr>
      <vt:lpstr>Demonstration – v2/IMDB:  Graph and JVM Statistics</vt:lpstr>
      <vt:lpstr>Demonstration – v2/IMDB:  Network Graph, “One Degree of Kevin Bacon”</vt:lpstr>
      <vt:lpstr>Demonstration – v2/IMDB:  Network Graph, “Two Degrees of Kevin Bacon”</vt:lpstr>
      <vt:lpstr>Demonstration – v2/IMDB:  Network Graph, “Three Degrees of Kevin Bacon”</vt:lpstr>
      <vt:lpstr>Demonstration – v2/IMDB:  Shortest Path – Kevin Bacon to Charlotte Rampling</vt:lpstr>
      <vt:lpstr>Demonstration – v2/IMDB:  Shortest Path – Kevin Bacon to Fred Aistaire</vt:lpstr>
      <vt:lpstr>Demonstration – v2/IMDB:  Page Rank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178</cp:revision>
  <dcterms:created xsi:type="dcterms:W3CDTF">2021-04-27T14:28:40Z</dcterms:created>
  <dcterms:modified xsi:type="dcterms:W3CDTF">2022-12-07T16:49:39Z</dcterms:modified>
</cp:coreProperties>
</file>